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98" r:id="rId2"/>
    <p:sldId id="405" r:id="rId3"/>
    <p:sldId id="412" r:id="rId4"/>
    <p:sldId id="404" r:id="rId5"/>
    <p:sldId id="41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58220"/>
    <a:srgbClr val="F6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60" d="100"/>
          <a:sy n="60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744" tIns="46371" rIns="92744" bIns="463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744" tIns="46371" rIns="92744" bIns="46371" rtlCol="0"/>
          <a:lstStyle>
            <a:lvl1pPr algn="r">
              <a:defRPr sz="1200"/>
            </a:lvl1pPr>
          </a:lstStyle>
          <a:p>
            <a:fld id="{A72ABC98-FFAF-42F0-A5DC-FB5C8D487B5B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4" tIns="46371" rIns="92744" bIns="463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44" tIns="46371" rIns="92744" bIns="463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44" tIns="46371" rIns="92744" bIns="463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44" tIns="46371" rIns="92744" bIns="46371" rtlCol="0" anchor="b"/>
          <a:lstStyle>
            <a:lvl1pPr algn="r">
              <a:defRPr sz="1200"/>
            </a:lvl1pPr>
          </a:lstStyle>
          <a:p>
            <a:fld id="{657A7388-0ABE-4DCF-9E5A-7A70820B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25% of</a:t>
            </a:r>
            <a:r>
              <a:rPr lang="en-US" baseline="0" dirty="0" smtClean="0"/>
              <a:t> Roll Bar Sales are as special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657A7388-0ABE-4DCF-9E5A-7A70820B5699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87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The Carpet industry is a $10 Billion a year business.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THD only takes 15% of the market share.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get into a customer’s home for an estimate, HDMS closes 75% of all jobs.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So why aren’t we taking more share?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E255-5185-487D-B84B-B70104854B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9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The Carpet industry is a $10 Billion a year business.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THD only takes 15% of the market share.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get into a customer’s home for an estimate, HDMS closes 75% of all jobs.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So why aren’t we taking more share?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E255-5185-487D-B84B-B70104854B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9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The Carpet industry is a $10 Billion a year business.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THD only takes 15% of the market share.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get into a customer’s home for an estimate, HDMS closes 75% of all jobs.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So why aren’t we taking more share?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E255-5185-487D-B84B-B70104854B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4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The Carpet industry is a $10 Billion a year business.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THD only takes 15% of the market share.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get into a customer’s home for an estimate, HDMS closes 75% of all jobs. 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So why aren’t we taking more share?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E255-5185-487D-B84B-B70104854B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5867400" cy="22891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04944"/>
            <a:ext cx="6400800" cy="108508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7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E3B-6E17-4A89-9F93-DBB317C0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672" y="6056376"/>
            <a:ext cx="6815327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BDDE3B-6E17-4A89-9F93-DBB317C0A6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76" y="1524000"/>
            <a:ext cx="6108192" cy="3429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E3B-6E17-4A89-9F93-DBB317C0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E3B-6E17-4A89-9F93-DBB317C0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24" y="1066800"/>
            <a:ext cx="4038600" cy="5059363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>
              <a:buClrTx/>
              <a:defRPr sz="1800"/>
            </a:lvl2pPr>
            <a:lvl3pPr>
              <a:buClrTx/>
              <a:defRPr sz="18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24" y="1066800"/>
            <a:ext cx="4038600" cy="5059363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>
              <a:buClrTx/>
              <a:defRPr sz="1800"/>
            </a:lvl2pPr>
            <a:lvl3pPr>
              <a:buClrTx/>
              <a:defRPr sz="18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E3B-6E17-4A89-9F93-DBB317C0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64" y="10668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664" y="1706562"/>
            <a:ext cx="4040188" cy="3951288"/>
          </a:xfrm>
        </p:spPr>
        <p:txBody>
          <a:bodyPr/>
          <a:lstStyle>
            <a:lvl1pPr marL="274320" indent="-27432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>
              <a:buClrTx/>
              <a:defRPr sz="1800"/>
            </a:lvl2pPr>
            <a:lvl3pPr>
              <a:buClrTx/>
              <a:defRPr sz="18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7489" y="10668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489" y="1706562"/>
            <a:ext cx="4041775" cy="3951288"/>
          </a:xfrm>
        </p:spPr>
        <p:txBody>
          <a:bodyPr/>
          <a:lstStyle>
            <a:lvl1pPr>
              <a:buClr>
                <a:schemeClr val="tx2"/>
              </a:buClr>
              <a:defRPr sz="2000"/>
            </a:lvl1pPr>
            <a:lvl2pPr>
              <a:buClrTx/>
              <a:defRPr sz="1800"/>
            </a:lvl2pPr>
            <a:lvl3pPr>
              <a:buClrTx/>
              <a:defRPr sz="1800"/>
            </a:lvl3pPr>
            <a:lvl4pPr>
              <a:buClrTx/>
              <a:defRPr sz="1800"/>
            </a:lvl4pPr>
            <a:lvl5pPr>
              <a:buClrTx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DE3B-6E17-4A89-9F93-DBB317C0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608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8" y="10207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240" y="6548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BDDE3B-6E17-4A89-9F93-DBB317C0A6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61" r:id="rId5"/>
    <p:sldLayoutId id="2147483652" r:id="rId6"/>
    <p:sldLayoutId id="214748365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4637" y="78581"/>
            <a:ext cx="8137525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D23 Install Market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Share –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#takeyourshare23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101" y="1942387"/>
            <a:ext cx="31449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 pitchFamily="34" charset="0"/>
              </a:rPr>
              <a:t>Rollout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 pitchFamily="34" charset="0"/>
              </a:rPr>
              <a:t>Plan – Feb ‘18</a:t>
            </a:r>
          </a:p>
          <a:p>
            <a:pPr lvl="1" indent="-173038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600" baseline="0" dirty="0" smtClean="0">
                <a:solidFill>
                  <a:srgbClr val="1C1C1C"/>
                </a:solidFill>
                <a:latin typeface="Calibri" panose="020F0502020204030204" pitchFamily="34" charset="0"/>
              </a:rPr>
              <a:t>Educate</a:t>
            </a:r>
            <a:r>
              <a:rPr lang="en-US" sz="1600" dirty="0" smtClean="0">
                <a:solidFill>
                  <a:srgbClr val="1C1C1C"/>
                </a:solidFill>
                <a:latin typeface="Calibri" panose="020F0502020204030204" pitchFamily="34" charset="0"/>
              </a:rPr>
              <a:t> stores on their specific market share</a:t>
            </a:r>
          </a:p>
          <a:p>
            <a:pPr lvl="1" indent="-173038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C1C1C"/>
                </a:solidFill>
                <a:latin typeface="Calibri" panose="020F0502020204030204" pitchFamily="34" charset="0"/>
              </a:rPr>
              <a:t>Use Twitter, Instagram, weekly updates to inspire, educate, track progress, update</a:t>
            </a:r>
          </a:p>
          <a:p>
            <a:pPr lvl="1" indent="-173038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C1C1C"/>
                </a:solidFill>
                <a:latin typeface="Calibri" panose="020F0502020204030204" pitchFamily="34" charset="0"/>
              </a:rPr>
              <a:t>Use SMM in March to further reinforce launch</a:t>
            </a:r>
          </a:p>
          <a:p>
            <a:pPr marL="200025" indent="-1714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C1C1C"/>
                </a:solidFill>
                <a:latin typeface="Calibri" panose="020F0502020204030204" pitchFamily="34" charset="0"/>
              </a:rPr>
              <a:t>Services Field, HDMS, installer engagement will be key driver for campaign success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7664" y="1382769"/>
            <a:ext cx="2756536" cy="5135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Campaign Overview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41936" y="1382769"/>
            <a:ext cx="2756536" cy="5135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Store 3821 –          Forest Park Example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784" y="1926532"/>
            <a:ext cx="45836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714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700" b="1" dirty="0" smtClean="0">
                <a:solidFill>
                  <a:srgbClr val="1C1C1C"/>
                </a:solidFill>
                <a:latin typeface="Calibri" panose="020F0502020204030204" pitchFamily="34" charset="0"/>
              </a:rPr>
              <a:t>56,736 </a:t>
            </a:r>
            <a:r>
              <a:rPr lang="en-US" sz="1700" dirty="0" smtClean="0">
                <a:solidFill>
                  <a:srgbClr val="1C1C1C"/>
                </a:solidFill>
                <a:latin typeface="Calibri" panose="020F0502020204030204" pitchFamily="34" charset="0"/>
              </a:rPr>
              <a:t>– housing units in assigned zip codes</a:t>
            </a:r>
          </a:p>
          <a:p>
            <a:pPr lvl="1" indent="-169863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1C1C1C"/>
                </a:solidFill>
                <a:latin typeface="Calibri" panose="020F0502020204030204" pitchFamily="34" charset="0"/>
              </a:rPr>
              <a:t>Assumption: homes in these zip codes get flooring installation every </a:t>
            </a:r>
            <a:r>
              <a:rPr lang="en-US" sz="1700" b="1" dirty="0" smtClean="0">
                <a:solidFill>
                  <a:srgbClr val="1C1C1C"/>
                </a:solidFill>
                <a:latin typeface="Calibri" panose="020F0502020204030204" pitchFamily="34" charset="0"/>
              </a:rPr>
              <a:t>12-15 years</a:t>
            </a:r>
          </a:p>
          <a:p>
            <a:pPr marL="200025" indent="-1714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700" b="1" dirty="0" smtClean="0">
                <a:solidFill>
                  <a:srgbClr val="1C1C1C"/>
                </a:solidFill>
                <a:latin typeface="Calibri" panose="020F0502020204030204" pitchFamily="34" charset="0"/>
              </a:rPr>
              <a:t>4,728 </a:t>
            </a:r>
            <a:r>
              <a:rPr lang="en-US" sz="1700" dirty="0">
                <a:solidFill>
                  <a:srgbClr val="1C1C1C"/>
                </a:solidFill>
                <a:latin typeface="Calibri" panose="020F0502020204030204" pitchFamily="34" charset="0"/>
              </a:rPr>
              <a:t>– </a:t>
            </a:r>
            <a:r>
              <a:rPr lang="en-US" sz="1700" dirty="0" smtClean="0">
                <a:solidFill>
                  <a:srgbClr val="1C1C1C"/>
                </a:solidFill>
                <a:latin typeface="Calibri" panose="020F0502020204030204" pitchFamily="34" charset="0"/>
              </a:rPr>
              <a:t>annual market size of local flooring installs </a:t>
            </a:r>
          </a:p>
          <a:p>
            <a:pPr marL="200025" indent="-1714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1700" b="1" u="sng" dirty="0" smtClean="0">
                <a:solidFill>
                  <a:srgbClr val="1C1C1C"/>
                </a:solidFill>
                <a:latin typeface="Calibri" panose="020F0502020204030204" pitchFamily="34" charset="0"/>
              </a:rPr>
              <a:t>306 </a:t>
            </a:r>
            <a:r>
              <a:rPr lang="en-US" sz="1700" u="sng" dirty="0">
                <a:solidFill>
                  <a:srgbClr val="1C1C1C"/>
                </a:solidFill>
                <a:latin typeface="Calibri" panose="020F0502020204030204" pitchFamily="34" charset="0"/>
              </a:rPr>
              <a:t>– </a:t>
            </a:r>
            <a:r>
              <a:rPr lang="en-US" sz="1700" u="sng" dirty="0" smtClean="0">
                <a:solidFill>
                  <a:srgbClr val="1C1C1C"/>
                </a:solidFill>
                <a:latin typeface="Calibri" panose="020F0502020204030204" pitchFamily="34" charset="0"/>
              </a:rPr>
              <a:t>flooring</a:t>
            </a:r>
            <a:r>
              <a:rPr lang="en-US" sz="1700" b="1" u="sng" dirty="0" smtClean="0">
                <a:solidFill>
                  <a:srgbClr val="1C1C1C"/>
                </a:solidFill>
                <a:latin typeface="Calibri" panose="020F0502020204030204" pitchFamily="34" charset="0"/>
              </a:rPr>
              <a:t> </a:t>
            </a:r>
            <a:r>
              <a:rPr lang="en-US" sz="1700" u="sng" dirty="0" smtClean="0">
                <a:solidFill>
                  <a:srgbClr val="1C1C1C"/>
                </a:solidFill>
                <a:latin typeface="Calibri" panose="020F0502020204030204" pitchFamily="34" charset="0"/>
              </a:rPr>
              <a:t>installs </a:t>
            </a:r>
            <a:r>
              <a:rPr lang="en-US" sz="1700" u="sng" dirty="0">
                <a:solidFill>
                  <a:srgbClr val="1C1C1C"/>
                </a:solidFill>
                <a:latin typeface="Calibri" panose="020F0502020204030204" pitchFamily="34" charset="0"/>
              </a:rPr>
              <a:t>completed </a:t>
            </a:r>
            <a:r>
              <a:rPr lang="en-US" sz="1700" u="sng" dirty="0" smtClean="0">
                <a:solidFill>
                  <a:srgbClr val="1C1C1C"/>
                </a:solidFill>
                <a:latin typeface="Calibri" panose="020F0502020204030204" pitchFamily="34" charset="0"/>
              </a:rPr>
              <a:t>by Store 3821</a:t>
            </a:r>
            <a:endParaRPr lang="en-US" sz="1700" u="sng" dirty="0">
              <a:solidFill>
                <a:srgbClr val="1C1C1C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101" y="862366"/>
            <a:ext cx="84788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Why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</a:t>
            </a:r>
            <a:r>
              <a:rPr lang="en-US" sz="2300" b="1" dirty="0" smtClean="0">
                <a:solidFill>
                  <a:srgbClr val="1C1C1C"/>
                </a:solidFill>
                <a:latin typeface="Calibri" panose="020F0502020204030204" pitchFamily="34" charset="0"/>
              </a:rPr>
              <a:t>et Share? 1% of national market share gain = $67M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95800"/>
            <a:ext cx="222577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495800"/>
            <a:ext cx="2568464" cy="1556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5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050" y="0"/>
            <a:ext cx="859587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2018 #</a:t>
            </a:r>
            <a:r>
              <a:rPr lang="en-US" dirty="0" err="1" smtClean="0"/>
              <a:t>TakeYourShare</a:t>
            </a:r>
            <a:r>
              <a:rPr lang="en-US" dirty="0" smtClean="0"/>
              <a:t> Campaign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85991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photos and comments you capture will be displayed at the 2018 Store Manger’s Meeting in Las Vegas!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 Managers committing to “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TakeYourShare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will be photo'd at the booth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65864" y="2133600"/>
            <a:ext cx="7463736" cy="4571999"/>
            <a:chOff x="306939" y="1858617"/>
            <a:chExt cx="7606594" cy="47807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1"/>
            <a:stretch/>
          </p:blipFill>
          <p:spPr>
            <a:xfrm>
              <a:off x="306939" y="1858617"/>
              <a:ext cx="7606594" cy="478072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90"/>
            <a:stretch/>
          </p:blipFill>
          <p:spPr>
            <a:xfrm>
              <a:off x="566545" y="2066165"/>
              <a:ext cx="7087381" cy="377438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96" y="3110947"/>
            <a:ext cx="211583" cy="211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42" y="5603400"/>
            <a:ext cx="238429" cy="238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601" y="770467"/>
            <a:ext cx="1351199" cy="13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050" y="0"/>
            <a:ext cx="859587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2018 #</a:t>
            </a:r>
            <a:r>
              <a:rPr lang="en-US" dirty="0" err="1" smtClean="0"/>
              <a:t>TakeYourShare</a:t>
            </a:r>
            <a:r>
              <a:rPr lang="en-US" dirty="0" smtClean="0"/>
              <a:t> Campaign for HDMS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3121"/>
            <a:ext cx="2794916" cy="279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425" r="11486"/>
          <a:stretch/>
        </p:blipFill>
        <p:spPr>
          <a:xfrm rot="5400000">
            <a:off x="6075980" y="3756895"/>
            <a:ext cx="2798148" cy="2758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762000"/>
            <a:ext cx="58673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HDMS:  Market Managers and Measure Techs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March </a:t>
            </a:r>
            <a:r>
              <a:rPr lang="mr-IN" sz="1400" dirty="0">
                <a:latin typeface="Calibri" panose="020F0502020204030204" pitchFamily="34" charset="0"/>
              </a:rPr>
              <a:t>–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HDMS visit stores with #TakeYourShare23 campaign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HDMS gives the “Meet your Measure Tech” slide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HDMS rep updates slide with technician ID pictures.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HDMS states R12 market share:  “We did 300 installers last year, but there are 45,000 houses assigned to this store!”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HDMS state:  “We have the capacity to take 25% more market share today!  We can do measures within 1 – 2 days of receiving the PO.  Sell with confidence!”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HDMS asks:  “How can I help you take your share?”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the newest data from the HDMS Q1 Specialty Tuesday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Tri-Fold to help answer questions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HDMS asks:  “How will you take your share?”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Keep the focus on qualifying every customer in showroom and scheduling the measure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Take Pictures of Associates &amp; post their “take your share” response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Tweet photos and responses to #TakeYourShare23. Photos will be displayed at 2018 Store Manager’s Meeting in Las Vegas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795361"/>
            <a:ext cx="35337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050" y="0"/>
            <a:ext cx="859587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2018 #</a:t>
            </a:r>
            <a:r>
              <a:rPr lang="en-US" dirty="0" err="1" smtClean="0"/>
              <a:t>TakeYourShare</a:t>
            </a:r>
            <a:r>
              <a:rPr lang="en-US" dirty="0" smtClean="0"/>
              <a:t> Campaign for Installers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3121"/>
            <a:ext cx="2794916" cy="279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425" r="11486"/>
          <a:stretch/>
        </p:blipFill>
        <p:spPr>
          <a:xfrm rot="5400000">
            <a:off x="6075980" y="3756895"/>
            <a:ext cx="2798148" cy="2758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Installers: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Feb, March </a:t>
            </a:r>
            <a:r>
              <a:rPr lang="mr-IN" sz="1400" dirty="0" smtClean="0">
                <a:latin typeface="Calibri" panose="020F0502020204030204" pitchFamily="34" charset="0"/>
              </a:rPr>
              <a:t>–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Installers visit stores with #TakeYourShare23 campaign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Installer states R12 market share:  “we did 300 installers last year, but there are 45,000 houses assigned to this store!”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Installers state:  “we have the capacity to take 25% more market share today!  We can do installers within 3 day of receiving product.  Sell with confidence!”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Installer hands out their contact list and lead time sheet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Installer asks:  “how can I help you take your share?”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Installer asks:  “how will you take your share?”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Pictures of Associates &amp; post their “take your share” response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Tweet photos and responses to #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TakeYourShare23. Photos will be displayed at 2018 Store Manager’s Meeting in Las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Vegas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114800"/>
            <a:ext cx="183763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114800"/>
            <a:ext cx="4814334" cy="24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050" y="0"/>
            <a:ext cx="859587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2018 #</a:t>
            </a:r>
            <a:r>
              <a:rPr lang="en-US" dirty="0" err="1" smtClean="0"/>
              <a:t>TakeYourShare</a:t>
            </a:r>
            <a:r>
              <a:rPr lang="en-US" dirty="0" smtClean="0"/>
              <a:t> Campaign for DSM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3121"/>
            <a:ext cx="2794916" cy="279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425" r="11486"/>
          <a:stretch/>
        </p:blipFill>
        <p:spPr>
          <a:xfrm rot="5400000">
            <a:off x="6075980" y="3756895"/>
            <a:ext cx="2798148" cy="2758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0668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DSM:  During regularly scheduled Visits!  No special trips for this!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Feb, March </a:t>
            </a:r>
            <a:r>
              <a:rPr lang="mr-IN" sz="1400" dirty="0" smtClean="0">
                <a:latin typeface="Calibri" panose="020F0502020204030204" pitchFamily="34" charset="0"/>
              </a:rPr>
              <a:t>–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DSMs visit stores with #TakeYourShare23 campaign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DSM states R12 market share:  “we did 300 installers last year, but there are 45,000 houses assigned to this store!”  We have room to grow the business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DSM state:  “We have never been better!  Truly Free, Advertising, new products, new showrooms!”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DSM asks:  “how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 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help you take your share?”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DSM  asks:  “how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you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your share?”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Pictures of Associates &amp; post their “take your share” response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Tweet photos and responses to #TakeYourShare23.  Photos will be displayed at 2018 Store Manager’s Meeting in Las Vegas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002134"/>
            <a:ext cx="4361903" cy="27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D 2015 - Standard Template">
  <a:themeElements>
    <a:clrScheme name="THD PowerPoint Template">
      <a:dk1>
        <a:srgbClr val="1C1C1C"/>
      </a:dk1>
      <a:lt1>
        <a:srgbClr val="FFFFFF"/>
      </a:lt1>
      <a:dk2>
        <a:srgbClr val="F58220"/>
      </a:dk2>
      <a:lt2>
        <a:srgbClr val="E8E8E8"/>
      </a:lt2>
      <a:accent1>
        <a:srgbClr val="D0D0D0"/>
      </a:accent1>
      <a:accent2>
        <a:srgbClr val="AEAEAE"/>
      </a:accent2>
      <a:accent3>
        <a:srgbClr val="F58220"/>
      </a:accent3>
      <a:accent4>
        <a:srgbClr val="E8E8E8"/>
      </a:accent4>
      <a:accent5>
        <a:srgbClr val="C6C6C6"/>
      </a:accent5>
      <a:accent6>
        <a:srgbClr val="F58220"/>
      </a:accent6>
      <a:hlink>
        <a:srgbClr val="5F5F5F"/>
      </a:hlink>
      <a:folHlink>
        <a:srgbClr val="0000B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DC7E3DC-92AD-4CB5-B36F-03B0E51CEEA8}" vid="{B8707448-DCFC-44DB-9F58-D35E5C0381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15813</TotalTime>
  <Words>807</Words>
  <Application>Microsoft Office PowerPoint</Application>
  <PresentationFormat>On-screen Show (4:3)</PresentationFormat>
  <Paragraphs>90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THD 2015 - Standard Template</vt:lpstr>
      <vt:lpstr>PowerPoint Presentation</vt:lpstr>
      <vt:lpstr>2018 #TakeYourShare Campaign </vt:lpstr>
      <vt:lpstr>2018 #TakeYourShare Campaign for HDMS</vt:lpstr>
      <vt:lpstr>2018 #TakeYourShare Campaign for Installers </vt:lpstr>
      <vt:lpstr>2018 #TakeYourShare Campaign for DSM</vt:lpstr>
    </vt:vector>
  </TitlesOfParts>
  <Company>The Home Depot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Headline:  Typeface: Arial Bold 40 pt. Justification: Left</dc:title>
  <dc:creator>Green, Larissa</dc:creator>
  <cp:lastModifiedBy>Hronchek, David</cp:lastModifiedBy>
  <cp:revision>260</cp:revision>
  <cp:lastPrinted>2018-01-11T16:50:51Z</cp:lastPrinted>
  <dcterms:created xsi:type="dcterms:W3CDTF">2017-05-02T13:05:44Z</dcterms:created>
  <dcterms:modified xsi:type="dcterms:W3CDTF">2018-01-22T14:52:07Z</dcterms:modified>
</cp:coreProperties>
</file>